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87CB1E-2C6D-4FCA-BB1E-E7446A0D4DD5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C175F0F-6644-4332-958E-465C21F9649F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Autofit/>
          </a:bodyPr>
          <a:lstStyle/>
          <a:p>
            <a:r>
              <a:rPr lang="en-IE" sz="6600" dirty="0" smtClean="0">
                <a:latin typeface="Segoe Print" pitchFamily="2" charset="0"/>
              </a:rPr>
              <a:t>What’s for breakfast?</a:t>
            </a:r>
            <a:endParaRPr lang="en-IE" sz="6600" dirty="0">
              <a:latin typeface="Segoe Pri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365104"/>
            <a:ext cx="5410944" cy="1752600"/>
          </a:xfrm>
        </p:spPr>
        <p:txBody>
          <a:bodyPr>
            <a:normAutofit/>
          </a:bodyPr>
          <a:lstStyle/>
          <a:p>
            <a:r>
              <a:rPr lang="en-IE" sz="2800" dirty="0" smtClean="0">
                <a:solidFill>
                  <a:schemeClr val="tx1"/>
                </a:solidFill>
                <a:latin typeface="Segoe Print" pitchFamily="2" charset="0"/>
              </a:rPr>
              <a:t>Let’s examine the sugar content of our cereals...</a:t>
            </a:r>
            <a:endParaRPr lang="en-IE" sz="2800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E" b="1" dirty="0" smtClean="0">
                <a:latin typeface="Segoe Print" pitchFamily="2" charset="0"/>
              </a:rPr>
              <a:t>The best start, every </a:t>
            </a:r>
            <a:r>
              <a:rPr lang="en-IE" b="1" dirty="0" smtClean="0">
                <a:latin typeface="Segoe Print" pitchFamily="2" charset="0"/>
              </a:rPr>
              <a:t>day</a:t>
            </a:r>
          </a:p>
          <a:p>
            <a:pPr>
              <a:buNone/>
            </a:pPr>
            <a:endParaRPr lang="en-IE" b="1" dirty="0" smtClean="0">
              <a:latin typeface="Segoe Print" pitchFamily="2" charset="0"/>
            </a:endParaRPr>
          </a:p>
          <a:p>
            <a:r>
              <a:rPr lang="en-IE" dirty="0" smtClean="0">
                <a:latin typeface="Segoe Print" pitchFamily="2" charset="0"/>
              </a:rPr>
              <a:t>Whatever your choice for breakfast, it's important to maintain a regular meal pattern and try to make time to eat breakfast each morning</a:t>
            </a:r>
            <a:r>
              <a:rPr lang="en-IE" dirty="0" smtClean="0">
                <a:latin typeface="Segoe Print" pitchFamily="2" charset="0"/>
              </a:rPr>
              <a:t>.</a:t>
            </a:r>
          </a:p>
          <a:p>
            <a:pPr>
              <a:buNone/>
            </a:pPr>
            <a:endParaRPr lang="en-IE" dirty="0" smtClean="0">
              <a:latin typeface="Segoe Print" pitchFamily="2" charset="0"/>
            </a:endParaRPr>
          </a:p>
          <a:p>
            <a:r>
              <a:rPr lang="en-IE" dirty="0" smtClean="0">
                <a:latin typeface="Segoe Print" pitchFamily="2" charset="0"/>
              </a:rPr>
              <a:t>This will give you a great head start on your day, providing you with the fuel needed to set about your daily tasks</a:t>
            </a:r>
          </a:p>
          <a:p>
            <a:endParaRPr lang="en-IE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800" b="1" dirty="0" err="1" smtClean="0">
                <a:latin typeface="Segoe Print" pitchFamily="2" charset="0"/>
              </a:rPr>
              <a:t>Weetabix</a:t>
            </a:r>
            <a:endParaRPr lang="en-IE" b="1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5877272"/>
            <a:ext cx="5338936" cy="747528"/>
          </a:xfrm>
        </p:spPr>
        <p:txBody>
          <a:bodyPr/>
          <a:lstStyle/>
          <a:p>
            <a:r>
              <a:rPr lang="en-IE" dirty="0" smtClean="0">
                <a:latin typeface="Segoe Print" pitchFamily="2" charset="0"/>
              </a:rPr>
              <a:t>4.2g of sugar per 100g</a:t>
            </a:r>
            <a:endParaRPr lang="en-IE" dirty="0">
              <a:latin typeface="Segoe Print" pitchFamily="2" charset="0"/>
            </a:endParaRPr>
          </a:p>
        </p:txBody>
      </p:sp>
      <p:pic>
        <p:nvPicPr>
          <p:cNvPr id="1026" name="Picture 2" descr="Image result for weetabix"/>
          <p:cNvPicPr>
            <a:picLocks noChangeAspect="1" noChangeArrowheads="1"/>
          </p:cNvPicPr>
          <p:nvPr/>
        </p:nvPicPr>
        <p:blipFill>
          <a:blip r:embed="rId2" cstate="print"/>
          <a:srcRect l="2362" t="8269" r="1958" b="9045"/>
          <a:stretch>
            <a:fillRect/>
          </a:stretch>
        </p:blipFill>
        <p:spPr bwMode="auto">
          <a:xfrm>
            <a:off x="2411760" y="2060848"/>
            <a:ext cx="4104456" cy="35470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800" b="1" dirty="0" smtClean="0">
                <a:latin typeface="Segoe Print" pitchFamily="2" charset="0"/>
              </a:rPr>
              <a:t>Porridge</a:t>
            </a:r>
            <a:endParaRPr lang="en-IE" sz="4800" b="1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5877272"/>
            <a:ext cx="5050904" cy="675520"/>
          </a:xfrm>
        </p:spPr>
        <p:txBody>
          <a:bodyPr/>
          <a:lstStyle/>
          <a:p>
            <a:r>
              <a:rPr lang="en-IE" dirty="0" smtClean="0">
                <a:latin typeface="Segoe Print" pitchFamily="2" charset="0"/>
              </a:rPr>
              <a:t>1.6g of sugar per 100g</a:t>
            </a:r>
            <a:endParaRPr lang="en-IE" dirty="0">
              <a:latin typeface="Segoe Print" pitchFamily="2" charset="0"/>
            </a:endParaRPr>
          </a:p>
        </p:txBody>
      </p:sp>
      <p:pic>
        <p:nvPicPr>
          <p:cNvPr id="27650" name="Picture 2" descr="Image result for flahavans porridge"/>
          <p:cNvPicPr>
            <a:picLocks noChangeAspect="1" noChangeArrowheads="1"/>
          </p:cNvPicPr>
          <p:nvPr/>
        </p:nvPicPr>
        <p:blipFill>
          <a:blip r:embed="rId2" cstate="print"/>
          <a:srcRect l="16800" r="16001"/>
          <a:stretch>
            <a:fillRect/>
          </a:stretch>
        </p:blipFill>
        <p:spPr bwMode="auto">
          <a:xfrm>
            <a:off x="3203848" y="1844824"/>
            <a:ext cx="2520280" cy="37504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800" b="1" dirty="0" smtClean="0">
                <a:latin typeface="Segoe Print" pitchFamily="2" charset="0"/>
              </a:rPr>
              <a:t>Cornflakes</a:t>
            </a:r>
            <a:endParaRPr lang="en-IE" sz="4800" b="1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5949280"/>
            <a:ext cx="4906888" cy="675520"/>
          </a:xfrm>
        </p:spPr>
        <p:txBody>
          <a:bodyPr>
            <a:normAutofit/>
          </a:bodyPr>
          <a:lstStyle/>
          <a:p>
            <a:r>
              <a:rPr lang="en-IE" dirty="0" smtClean="0">
                <a:latin typeface="Segoe Print" pitchFamily="2" charset="0"/>
              </a:rPr>
              <a:t>10g of sugar per 100g</a:t>
            </a:r>
            <a:endParaRPr lang="en-IE" dirty="0">
              <a:latin typeface="Segoe Print" pitchFamily="2" charset="0"/>
            </a:endParaRPr>
          </a:p>
        </p:txBody>
      </p:sp>
      <p:pic>
        <p:nvPicPr>
          <p:cNvPr id="28674" name="Picture 2" descr="Image result for cornflakes sugar cont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88840"/>
            <a:ext cx="2880320" cy="37997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800" b="1" dirty="0" smtClean="0">
                <a:latin typeface="Segoe Print" pitchFamily="2" charset="0"/>
              </a:rPr>
              <a:t>Coco-Pops</a:t>
            </a:r>
            <a:endParaRPr lang="en-IE" sz="4800" b="1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5877272"/>
            <a:ext cx="5122912" cy="819536"/>
          </a:xfrm>
        </p:spPr>
        <p:txBody>
          <a:bodyPr/>
          <a:lstStyle/>
          <a:p>
            <a:r>
              <a:rPr lang="en-IE" dirty="0" smtClean="0">
                <a:latin typeface="Segoe Print" pitchFamily="2" charset="0"/>
              </a:rPr>
              <a:t>39g of sugar per 100g</a:t>
            </a:r>
            <a:endParaRPr lang="en-IE" dirty="0">
              <a:latin typeface="Segoe Print" pitchFamily="2" charset="0"/>
            </a:endParaRPr>
          </a:p>
        </p:txBody>
      </p:sp>
      <p:pic>
        <p:nvPicPr>
          <p:cNvPr id="29698" name="Picture 2" descr="Image result for coco pops sugar content"/>
          <p:cNvPicPr>
            <a:picLocks noChangeAspect="1" noChangeArrowheads="1"/>
          </p:cNvPicPr>
          <p:nvPr/>
        </p:nvPicPr>
        <p:blipFill>
          <a:blip r:embed="rId2" cstate="print"/>
          <a:srcRect l="13286" t="2657" r="13639" b="3010"/>
          <a:stretch>
            <a:fillRect/>
          </a:stretch>
        </p:blipFill>
        <p:spPr bwMode="auto">
          <a:xfrm>
            <a:off x="3275856" y="2132856"/>
            <a:ext cx="2664296" cy="34393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800" b="1" dirty="0" smtClean="0">
                <a:latin typeface="Segoe Print" pitchFamily="2" charset="0"/>
              </a:rPr>
              <a:t>Rice </a:t>
            </a:r>
            <a:r>
              <a:rPr lang="en-IE" sz="4800" b="1" dirty="0" err="1" smtClean="0">
                <a:latin typeface="Segoe Print" pitchFamily="2" charset="0"/>
              </a:rPr>
              <a:t>Krispies</a:t>
            </a:r>
            <a:endParaRPr lang="en-IE" sz="4800" b="1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6093296"/>
            <a:ext cx="5050904" cy="603512"/>
          </a:xfrm>
        </p:spPr>
        <p:txBody>
          <a:bodyPr/>
          <a:lstStyle/>
          <a:p>
            <a:r>
              <a:rPr lang="en-IE" dirty="0" smtClean="0">
                <a:latin typeface="Segoe Print" pitchFamily="2" charset="0"/>
              </a:rPr>
              <a:t>10g of sugar per 100g</a:t>
            </a:r>
            <a:endParaRPr lang="en-IE" dirty="0">
              <a:latin typeface="Segoe Print" pitchFamily="2" charset="0"/>
            </a:endParaRPr>
          </a:p>
        </p:txBody>
      </p:sp>
      <p:pic>
        <p:nvPicPr>
          <p:cNvPr id="30722" name="Picture 2" descr="Image result for rice krispies sugar content"/>
          <p:cNvPicPr>
            <a:picLocks noChangeAspect="1" noChangeArrowheads="1"/>
          </p:cNvPicPr>
          <p:nvPr/>
        </p:nvPicPr>
        <p:blipFill>
          <a:blip r:embed="rId2" cstate="print"/>
          <a:srcRect l="16870" r="15648"/>
          <a:stretch>
            <a:fillRect/>
          </a:stretch>
        </p:blipFill>
        <p:spPr bwMode="auto">
          <a:xfrm>
            <a:off x="3275856" y="2132856"/>
            <a:ext cx="2520280" cy="37347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800" b="1" dirty="0" err="1" smtClean="0">
                <a:latin typeface="Segoe Print" pitchFamily="2" charset="0"/>
              </a:rPr>
              <a:t>Cheerios</a:t>
            </a:r>
            <a:r>
              <a:rPr lang="en-IE" sz="4800" b="1" dirty="0" smtClean="0">
                <a:latin typeface="Segoe Print" pitchFamily="2" charset="0"/>
              </a:rPr>
              <a:t> </a:t>
            </a:r>
            <a:endParaRPr lang="en-IE" sz="4800" b="1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5877272"/>
            <a:ext cx="4474840" cy="747528"/>
          </a:xfrm>
        </p:spPr>
        <p:txBody>
          <a:bodyPr>
            <a:normAutofit fontScale="92500"/>
          </a:bodyPr>
          <a:lstStyle/>
          <a:p>
            <a:r>
              <a:rPr lang="en-IE" dirty="0" smtClean="0">
                <a:latin typeface="Segoe Print" pitchFamily="2" charset="0"/>
              </a:rPr>
              <a:t>20g of sugar per 100g</a:t>
            </a:r>
            <a:endParaRPr lang="en-IE" dirty="0">
              <a:latin typeface="Segoe Print" pitchFamily="2" charset="0"/>
            </a:endParaRPr>
          </a:p>
        </p:txBody>
      </p:sp>
      <p:pic>
        <p:nvPicPr>
          <p:cNvPr id="31746" name="Picture 2" descr="Image result for cheerios"/>
          <p:cNvPicPr>
            <a:picLocks noChangeAspect="1" noChangeArrowheads="1"/>
          </p:cNvPicPr>
          <p:nvPr/>
        </p:nvPicPr>
        <p:blipFill>
          <a:blip r:embed="rId2" cstate="print"/>
          <a:srcRect l="16800" t="1400" r="18801"/>
          <a:stretch>
            <a:fillRect/>
          </a:stretch>
        </p:blipFill>
        <p:spPr bwMode="auto">
          <a:xfrm>
            <a:off x="2915816" y="2060848"/>
            <a:ext cx="2230657" cy="341530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</TotalTime>
  <Words>105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What’s for breakfast?</vt:lpstr>
      <vt:lpstr>Slide 2</vt:lpstr>
      <vt:lpstr>Weetabix</vt:lpstr>
      <vt:lpstr>Porridge</vt:lpstr>
      <vt:lpstr>Cornflakes</vt:lpstr>
      <vt:lpstr>Coco-Pops</vt:lpstr>
      <vt:lpstr>Rice Krispies</vt:lpstr>
      <vt:lpstr>Cheerios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for breakfast?</dc:title>
  <dc:creator>Eilis Hennessy</dc:creator>
  <cp:lastModifiedBy>Eilis Hennessy</cp:lastModifiedBy>
  <cp:revision>1</cp:revision>
  <dcterms:created xsi:type="dcterms:W3CDTF">2019-02-11T21:53:21Z</dcterms:created>
  <dcterms:modified xsi:type="dcterms:W3CDTF">2019-02-11T22:36:34Z</dcterms:modified>
</cp:coreProperties>
</file>